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5" r:id="rId2"/>
    <p:sldId id="289" r:id="rId3"/>
    <p:sldId id="292" r:id="rId4"/>
    <p:sldId id="291" r:id="rId5"/>
    <p:sldId id="297" r:id="rId6"/>
    <p:sldId id="298" r:id="rId7"/>
  </p:sldIdLst>
  <p:sldSz cx="12192000" cy="6858000"/>
  <p:notesSz cx="6858000" cy="9144000"/>
  <p:custDataLst>
    <p:tags r:id="rId1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86" autoAdjust="0"/>
  </p:normalViewPr>
  <p:slideViewPr>
    <p:cSldViewPr>
      <p:cViewPr varScale="1">
        <p:scale>
          <a:sx n="80" d="100"/>
          <a:sy n="80" d="100"/>
        </p:scale>
        <p:origin x="102" y="90"/>
      </p:cViewPr>
      <p:guideLst>
        <p:guide orient="horz" pos="2160"/>
        <p:guide orient="horz" pos="3758"/>
        <p:guide pos="3840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'Statistik antal gropar'!$N$3</c:f>
              <c:strCache>
                <c:ptCount val="1"/>
                <c:pt idx="0">
                  <c:v>Schaktlov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ockholm Type Regular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'Statistik antal gropar'!$C$5:$C$13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'Statistik antal gropar'!$N$5:$N$13</c:f>
              <c:numCache>
                <c:formatCode>General</c:formatCode>
                <c:ptCount val="9"/>
                <c:pt idx="0">
                  <c:v>2734</c:v>
                </c:pt>
                <c:pt idx="1">
                  <c:v>2985</c:v>
                </c:pt>
                <c:pt idx="2">
                  <c:v>2928</c:v>
                </c:pt>
                <c:pt idx="3">
                  <c:v>2550</c:v>
                </c:pt>
                <c:pt idx="4">
                  <c:v>2889</c:v>
                </c:pt>
                <c:pt idx="5">
                  <c:v>2968</c:v>
                </c:pt>
                <c:pt idx="6">
                  <c:v>3197</c:v>
                </c:pt>
                <c:pt idx="7">
                  <c:v>3106</c:v>
                </c:pt>
                <c:pt idx="8">
                  <c:v>3205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0-490C-818E-C1E1E4220DE0}"/>
            </c:ext>
          </c:extLst>
        </c:ser>
        <c:ser>
          <c:idx val="1"/>
          <c:order val="1"/>
          <c:tx>
            <c:strRef>
              <c:f>'Statistik antal gropar'!$O$3</c:f>
              <c:strCache>
                <c:ptCount val="1"/>
                <c:pt idx="0">
                  <c:v>TA-planer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tockholm Type Regular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'Statistik antal gropar'!$C$5:$C$13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'Statistik antal gropar'!$O$5:$O$13</c:f>
              <c:numCache>
                <c:formatCode>General</c:formatCode>
                <c:ptCount val="9"/>
                <c:pt idx="0">
                  <c:v>3671</c:v>
                </c:pt>
                <c:pt idx="1">
                  <c:v>3891</c:v>
                </c:pt>
                <c:pt idx="2">
                  <c:v>3858</c:v>
                </c:pt>
                <c:pt idx="3">
                  <c:v>4256</c:v>
                </c:pt>
                <c:pt idx="4">
                  <c:v>4550</c:v>
                </c:pt>
                <c:pt idx="5">
                  <c:v>4448</c:v>
                </c:pt>
                <c:pt idx="6">
                  <c:v>4813</c:v>
                </c:pt>
                <c:pt idx="7">
                  <c:v>4824</c:v>
                </c:pt>
                <c:pt idx="8">
                  <c:v>4980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0-490C-818E-C1E1E4220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4404008"/>
        <c:axId val="574401384"/>
      </c:barChart>
      <c:catAx>
        <c:axId val="57440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ckholm Type Regular" pitchFamily="50" charset="0"/>
                <a:ea typeface="+mn-ea"/>
                <a:cs typeface="+mn-cs"/>
              </a:defRPr>
            </a:pPr>
            <a:endParaRPr lang="sv-SE"/>
          </a:p>
        </c:txPr>
        <c:crossAx val="574401384"/>
        <c:crosses val="autoZero"/>
        <c:auto val="1"/>
        <c:lblAlgn val="ctr"/>
        <c:lblOffset val="100"/>
        <c:noMultiLvlLbl val="0"/>
      </c:catAx>
      <c:valAx>
        <c:axId val="574401384"/>
        <c:scaling>
          <c:orientation val="minMax"/>
          <c:max val="5000"/>
        </c:scaling>
        <c:delete val="1"/>
        <c:axPos val="l"/>
        <c:numFmt formatCode="General" sourceLinked="1"/>
        <c:majorTickMark val="out"/>
        <c:minorTickMark val="none"/>
        <c:tickLblPos val="nextTo"/>
        <c:crossAx val="57440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1.3778573027721326E-2"/>
          <c:y val="1.3789950663970069E-2"/>
          <c:w val="0.25005215212105542"/>
          <c:h val="0.10940232138296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ckholm Type Regular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2020-02-06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2020-02-06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Ändra bakgrund genom att välja menyfliken </a:t>
            </a:r>
            <a:r>
              <a:rPr lang="sv-SE" sz="1400" b="1" dirty="0">
                <a:solidFill>
                  <a:schemeClr val="tx2"/>
                </a:solidFill>
              </a:rPr>
              <a:t>Office Key</a:t>
            </a:r>
            <a:r>
              <a:rPr lang="sv-SE" sz="1400" dirty="0">
                <a:solidFill>
                  <a:schemeClr val="tx2"/>
                </a:solidFill>
              </a:rPr>
              <a:t> och sedan </a:t>
            </a:r>
            <a:r>
              <a:rPr lang="sv-SE" sz="1400" b="1" dirty="0">
                <a:solidFill>
                  <a:schemeClr val="tx2"/>
                </a:solidFill>
              </a:rPr>
              <a:t>Bakgrund STHLM bildbank</a:t>
            </a:r>
            <a:r>
              <a:rPr lang="sv-SE" sz="1400" dirty="0">
                <a:solidFill>
                  <a:schemeClr val="tx2"/>
                </a:solidFill>
              </a:rPr>
              <a:t>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väljer du istället </a:t>
            </a:r>
            <a:r>
              <a:rPr lang="sv-SE" sz="1400" b="1" dirty="0">
                <a:solidFill>
                  <a:schemeClr val="tx2"/>
                </a:solidFill>
              </a:rPr>
              <a:t>Bakgrund egen.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Bild eller strukturfyllning </a:t>
            </a:r>
            <a:r>
              <a:rPr lang="sv-SE" sz="1400" dirty="0">
                <a:solidFill>
                  <a:schemeClr val="tx2"/>
                </a:solidFill>
              </a:rPr>
              <a:t>och klicka sedan på </a:t>
            </a:r>
            <a:r>
              <a:rPr lang="sv-SE" sz="1400" b="1" dirty="0">
                <a:solidFill>
                  <a:schemeClr val="tx2"/>
                </a:solidFill>
              </a:rPr>
              <a:t>Fil... </a:t>
            </a:r>
            <a:r>
              <a:rPr lang="sv-SE" sz="1400" dirty="0">
                <a:solidFill>
                  <a:schemeClr val="tx2"/>
                </a:solidFill>
              </a:rPr>
              <a:t>och välj bildfil.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396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684" y="1440000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684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6E94245-A4C6-440C-8463-14DB5B660375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8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98400" y="1439863"/>
            <a:ext cx="5184000" cy="396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2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C7848A7-A26F-4C1B-9FFB-0CF4CC106EDC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B4C3A9E-01E0-47AC-9A00-31D3D7FDAE51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3AF9BA9-316C-4B35-9533-BF27C0EE9CC7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84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84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3984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ABE1BC9-BB98-4FBB-AE00-D3D79CD3802A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0" name="Bildobjekt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4870CAC-D0AD-4C8F-897E-F85D161F2965}"/>
              </a:ext>
            </a:extLst>
          </p:cNvPr>
          <p:cNvSpPr txBox="1"/>
          <p:nvPr userDrawn="1"/>
        </p:nvSpPr>
        <p:spPr>
          <a:xfrm>
            <a:off x="12288688" y="39970"/>
            <a:ext cx="158417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Ändra bakgrund genom att välja menyfliken </a:t>
            </a:r>
            <a:r>
              <a:rPr lang="sv-SE" sz="1400" b="1" dirty="0">
                <a:solidFill>
                  <a:schemeClr val="tx2"/>
                </a:solidFill>
              </a:rPr>
              <a:t>Office Key</a:t>
            </a:r>
            <a:r>
              <a:rPr lang="sv-SE" sz="1400" dirty="0">
                <a:solidFill>
                  <a:schemeClr val="tx2"/>
                </a:solidFill>
              </a:rPr>
              <a:t> och sedan </a:t>
            </a:r>
            <a:r>
              <a:rPr lang="sv-SE" sz="1400" b="1" dirty="0">
                <a:solidFill>
                  <a:schemeClr val="tx2"/>
                </a:solidFill>
              </a:rPr>
              <a:t>Bakgrund STHLM bildbank</a:t>
            </a:r>
            <a:r>
              <a:rPr lang="sv-SE" sz="1400" dirty="0">
                <a:solidFill>
                  <a:schemeClr val="tx2"/>
                </a:solidFill>
              </a:rPr>
              <a:t>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väljer du istället </a:t>
            </a:r>
            <a:r>
              <a:rPr lang="sv-SE" sz="1400" b="1" dirty="0">
                <a:solidFill>
                  <a:schemeClr val="tx2"/>
                </a:solidFill>
              </a:rPr>
              <a:t>Bakgrund egen.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Bild eller strukturfyllning </a:t>
            </a:r>
            <a:r>
              <a:rPr lang="sv-SE" sz="1400" dirty="0">
                <a:solidFill>
                  <a:schemeClr val="tx2"/>
                </a:solidFill>
              </a:rPr>
              <a:t>och klicka sedan på </a:t>
            </a:r>
            <a:r>
              <a:rPr lang="sv-SE" sz="1400" b="1" dirty="0">
                <a:solidFill>
                  <a:schemeClr val="tx2"/>
                </a:solidFill>
              </a:rPr>
              <a:t>Fil... </a:t>
            </a:r>
            <a:r>
              <a:rPr lang="sv-SE" sz="1400" dirty="0">
                <a:solidFill>
                  <a:schemeClr val="tx2"/>
                </a:solidFill>
              </a:rPr>
              <a:t>och välj bildfil.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48" y="1524198"/>
            <a:ext cx="4565904" cy="456590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0877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49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178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043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0843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167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08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48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089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35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256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35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411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731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707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734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68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723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308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413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435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06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4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276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296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7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54" y="1523198"/>
            <a:ext cx="4570098" cy="4570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1129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74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429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294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1094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419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33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7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114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60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507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611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662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983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958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986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935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974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560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664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686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31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68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528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547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0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underrubrik här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7D47178-58DE-4C36-B9EE-3D9C4B5EA88C}"/>
              </a:ext>
            </a:extLst>
          </p:cNvPr>
          <p:cNvSpPr txBox="1"/>
          <p:nvPr userDrawn="1"/>
        </p:nvSpPr>
        <p:spPr>
          <a:xfrm>
            <a:off x="12288688" y="39970"/>
            <a:ext cx="158417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Ändra bakgrund genom att välja menyfliken </a:t>
            </a:r>
            <a:r>
              <a:rPr lang="sv-SE" sz="1400" b="1" dirty="0">
                <a:solidFill>
                  <a:schemeClr val="tx2"/>
                </a:solidFill>
              </a:rPr>
              <a:t>Office Key</a:t>
            </a:r>
            <a:r>
              <a:rPr lang="sv-SE" sz="1400" dirty="0">
                <a:solidFill>
                  <a:schemeClr val="tx2"/>
                </a:solidFill>
              </a:rPr>
              <a:t> och sedan </a:t>
            </a:r>
            <a:r>
              <a:rPr lang="sv-SE" sz="1400" b="1" dirty="0">
                <a:solidFill>
                  <a:schemeClr val="tx2"/>
                </a:solidFill>
              </a:rPr>
              <a:t>Bakgrund STHLM bildbank</a:t>
            </a:r>
            <a:r>
              <a:rPr lang="sv-SE" sz="1400" dirty="0">
                <a:solidFill>
                  <a:schemeClr val="tx2"/>
                </a:solidFill>
              </a:rPr>
              <a:t>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Har du en egen bild väljer du istället </a:t>
            </a:r>
            <a:r>
              <a:rPr lang="sv-SE" sz="1400" b="1" dirty="0">
                <a:solidFill>
                  <a:schemeClr val="tx2"/>
                </a:solidFill>
              </a:rPr>
              <a:t>Bakgrund egen.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Bild eller strukturfyllning </a:t>
            </a:r>
            <a:r>
              <a:rPr lang="sv-SE" sz="1400" dirty="0">
                <a:solidFill>
                  <a:schemeClr val="tx2"/>
                </a:solidFill>
              </a:rPr>
              <a:t>och klicka sedan på </a:t>
            </a:r>
            <a:r>
              <a:rPr lang="sv-SE" sz="1400" b="1" dirty="0">
                <a:solidFill>
                  <a:schemeClr val="tx2"/>
                </a:solidFill>
              </a:rPr>
              <a:t>Fil... </a:t>
            </a:r>
            <a:r>
              <a:rPr lang="sv-SE" sz="1400" dirty="0">
                <a:solidFill>
                  <a:schemeClr val="tx2"/>
                </a:solidFill>
              </a:rPr>
              <a:t>och välj bildfil. </a:t>
            </a:r>
          </a:p>
          <a:p>
            <a:r>
              <a:rPr lang="sv-SE" sz="1400" dirty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0681242-5FB5-44E1-90F6-5447C305E133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66DEC061-D5CF-42F2-94E4-68EFF8583A96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B3437844-87D3-47AB-98BF-9A28155986AF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5733256"/>
            <a:ext cx="9710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C9A4FB8-D624-438C-A6FB-8E76B3C32045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40001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6913" y="1440000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2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406913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/>
              <a:t>Skriv </a:t>
            </a:r>
            <a:r>
              <a:rPr lang="sv-SE" dirty="0" err="1"/>
              <a:t>ev</a:t>
            </a:r>
            <a:r>
              <a:rPr lang="sv-SE" dirty="0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Skriv eventuell sidfot här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E8BF54D-ED89-415E-BC0D-4ECB5ABC14AF}"/>
              </a:ext>
            </a:extLst>
          </p:cNvPr>
          <p:cNvSpPr txBox="1"/>
          <p:nvPr userDrawn="1"/>
        </p:nvSpPr>
        <p:spPr>
          <a:xfrm>
            <a:off x="12288688" y="-27384"/>
            <a:ext cx="1584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2"/>
                </a:solidFill>
              </a:rPr>
              <a:t>Från menyfliken </a:t>
            </a:r>
            <a:r>
              <a:rPr lang="sv-SE" sz="1400" b="1" dirty="0">
                <a:solidFill>
                  <a:schemeClr val="tx2"/>
                </a:solidFill>
              </a:rPr>
              <a:t>Office Key </a:t>
            </a:r>
            <a:r>
              <a:rPr lang="sv-SE" sz="1400" dirty="0">
                <a:solidFill>
                  <a:schemeClr val="tx2"/>
                </a:solidFill>
              </a:rPr>
              <a:t>kan du infoga bilder som fyller hela platshållaren.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rutan och välj </a:t>
            </a:r>
            <a:r>
              <a:rPr lang="sv-SE" sz="1400" b="1" dirty="0">
                <a:solidFill>
                  <a:schemeClr val="tx2"/>
                </a:solidFill>
              </a:rPr>
              <a:t>Bild STHLM bildbank </a:t>
            </a:r>
            <a:r>
              <a:rPr lang="sv-SE" sz="1400" dirty="0">
                <a:solidFill>
                  <a:schemeClr val="tx2"/>
                </a:solidFill>
              </a:rPr>
              <a:t>för att visa lista med bilder från bildbanken som passar rutans format.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Markera </a:t>
            </a:r>
            <a:r>
              <a:rPr lang="sv-SE" sz="1400" b="1" dirty="0">
                <a:solidFill>
                  <a:schemeClr val="tx2"/>
                </a:solidFill>
              </a:rPr>
              <a:t>Visa alla </a:t>
            </a:r>
            <a:r>
              <a:rPr lang="sv-SE" sz="1400" dirty="0">
                <a:solidFill>
                  <a:schemeClr val="tx2"/>
                </a:solidFill>
              </a:rPr>
              <a:t>om formatet saknas. </a:t>
            </a:r>
          </a:p>
          <a:p>
            <a:endParaRPr lang="sv-SE" sz="1400" dirty="0">
              <a:solidFill>
                <a:schemeClr val="tx2"/>
              </a:solidFill>
            </a:endParaRPr>
          </a:p>
          <a:p>
            <a:r>
              <a:rPr lang="sv-SE" sz="1400" dirty="0">
                <a:solidFill>
                  <a:schemeClr val="tx2"/>
                </a:solidFill>
              </a:rPr>
              <a:t>För att infoga en egen bild markerar du rutan och väljer </a:t>
            </a:r>
            <a:r>
              <a:rPr lang="sv-SE" sz="1400" b="1" dirty="0">
                <a:solidFill>
                  <a:schemeClr val="tx2"/>
                </a:solidFill>
              </a:rPr>
              <a:t>Bild egen</a:t>
            </a:r>
            <a:r>
              <a:rPr lang="sv-SE" sz="1400" dirty="0">
                <a:solidFill>
                  <a:schemeClr val="tx2"/>
                </a:solidFill>
              </a:rPr>
              <a:t>. Bläddra och välj bildfil som vanligt.</a:t>
            </a:r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err="1">
                <a:latin typeface="Stockholm Type Bold" pitchFamily="50" charset="0"/>
              </a:rPr>
              <a:t>TA-planer</a:t>
            </a:r>
            <a:r>
              <a:rPr lang="sv-SE" sz="2800" dirty="0">
                <a:latin typeface="Stockholm Type Bold" pitchFamily="50" charset="0"/>
              </a:rPr>
              <a:t> – en snabböversikt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latin typeface="Stockholm Type Regular" pitchFamily="50" charset="0"/>
              </a:rPr>
              <a:t>Johan Kajmats</a:t>
            </a:r>
          </a:p>
          <a:p>
            <a:r>
              <a:rPr lang="sv-SE" dirty="0">
                <a:latin typeface="Stockholm Type Regular" pitchFamily="50" charset="0"/>
              </a:rPr>
              <a:t>Trafikkontoret, Trafikplanering Norr</a:t>
            </a:r>
          </a:p>
        </p:txBody>
      </p:sp>
    </p:spTree>
    <p:extLst>
      <p:ext uri="{BB962C8B-B14F-4D97-AF65-F5344CB8AC3E}">
        <p14:creationId xmlns:p14="http://schemas.microsoft.com/office/powerpoint/2010/main" val="46083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>
                <a:latin typeface="Stockholm Type Bold" pitchFamily="50" charset="0"/>
              </a:rPr>
              <a:t>Vad gör en trafikingenjör som jobbar med </a:t>
            </a:r>
            <a:r>
              <a:rPr lang="sv-SE" sz="2800" dirty="0" err="1">
                <a:latin typeface="Stockholm Type Bold" pitchFamily="50" charset="0"/>
              </a:rPr>
              <a:t>TA-planer</a:t>
            </a:r>
            <a:r>
              <a:rPr lang="sv-SE" sz="2800" dirty="0">
                <a:latin typeface="Stockholm Type Bold" pitchFamily="50" charset="0"/>
              </a:rPr>
              <a:t>?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4293256"/>
          </a:xfrm>
        </p:spPr>
        <p:txBody>
          <a:bodyPr/>
          <a:lstStyle/>
          <a:p>
            <a:pPr>
              <a:lnSpc>
                <a:spcPts val="2100"/>
              </a:lnSpc>
              <a:buNone/>
              <a:defRPr/>
            </a:pPr>
            <a:r>
              <a:rPr lang="sv-SE" altLang="sv-SE" b="1" dirty="0">
                <a:ea typeface="ＭＳ Ｐゴシック" panose="020B0600070205080204" pitchFamily="34" charset="-128"/>
              </a:rPr>
              <a:t>Trafikanordningsplaner</a:t>
            </a: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Granskning, beviljande/avslag</a:t>
            </a: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Uppföljning, inspektion</a:t>
            </a:r>
          </a:p>
          <a:p>
            <a:pPr marL="285750" indent="-285750">
              <a:lnSpc>
                <a:spcPts val="2100"/>
              </a:lnSpc>
              <a:defRPr/>
            </a:pPr>
            <a:endParaRPr lang="sv-SE" altLang="sv-SE" dirty="0">
              <a:ea typeface="ＭＳ Ｐゴシック" panose="020B0600070205080204" pitchFamily="34" charset="-128"/>
            </a:endParaRP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Beviljade TA-planer:</a:t>
            </a: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2018: Ca 5 000</a:t>
            </a: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2019: CA 4 800 (nov) 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endParaRPr lang="sv-SE" altLang="sv-SE" dirty="0">
              <a:ea typeface="ＭＳ Ｐゴシック" panose="020B0600070205080204" pitchFamily="34" charset="-128"/>
            </a:endParaRP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Godkända tillfälliga </a:t>
            </a:r>
            <a:r>
              <a:rPr lang="sv-SE" altLang="sv-SE" dirty="0" err="1">
                <a:ea typeface="ＭＳ Ｐゴシック" panose="020B0600070205080204" pitchFamily="34" charset="-128"/>
              </a:rPr>
              <a:t>LTF:er</a:t>
            </a:r>
            <a:endParaRPr lang="sv-SE" altLang="sv-SE" dirty="0">
              <a:ea typeface="ＭＳ Ｐゴシック" panose="020B0600070205080204" pitchFamily="34" charset="-128"/>
            </a:endParaRP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2018: Ca 900</a:t>
            </a: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2019: Ca 1 150 (nov)</a:t>
            </a:r>
          </a:p>
        </p:txBody>
      </p:sp>
      <p:pic>
        <p:nvPicPr>
          <p:cNvPr id="10" name="Bildobjekt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b="174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5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>
                <a:latin typeface="Stockholm Type Bold" pitchFamily="50" charset="0"/>
              </a:rPr>
              <a:t>Exempel på mål för verksamheten</a:t>
            </a:r>
            <a:endParaRPr lang="sv-SE" sz="28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609601" y="1440000"/>
            <a:ext cx="4910336" cy="4437271"/>
          </a:xfrm>
        </p:spPr>
        <p:txBody>
          <a:bodyPr/>
          <a:lstStyle/>
          <a:p>
            <a:pPr marL="0" indent="0">
              <a:buNone/>
            </a:pPr>
            <a:r>
              <a:rPr lang="sv-SE" altLang="sv-SE" b="1" dirty="0"/>
              <a:t>Uppdrag att bidra till framkomlighet och trafiksäkerhet även när staden växer.</a:t>
            </a:r>
          </a:p>
          <a:p>
            <a:pPr marL="0" indent="0">
              <a:buNone/>
            </a:pPr>
            <a:endParaRPr lang="sv-SE" altLang="sv-SE" b="1" dirty="0"/>
          </a:p>
          <a:p>
            <a:pPr marL="285750" indent="-285750"/>
            <a:r>
              <a:rPr lang="sv-SE" altLang="sv-SE" dirty="0"/>
              <a:t>Säkerställa framkomligheten vid tillfälliga </a:t>
            </a:r>
            <a:r>
              <a:rPr lang="sv-SE" altLang="sv-SE" dirty="0" err="1"/>
              <a:t>trafikomledningar</a:t>
            </a:r>
            <a:r>
              <a:rPr lang="sv-SE" altLang="sv-SE" dirty="0"/>
              <a:t> för oskyddade trafikanter såsom personer med funktionsvariation, cyklister och gångtrafikanter.</a:t>
            </a:r>
          </a:p>
          <a:p>
            <a:pPr marL="561363" lvl="1" indent="-342900">
              <a:buFont typeface="Arial" panose="020B0604020202020204" pitchFamily="34" charset="0"/>
              <a:buChar char="•"/>
            </a:pPr>
            <a:r>
              <a:rPr lang="sv-SE" altLang="sv-SE" dirty="0"/>
              <a:t>Mål att cyklandet inte minskar med mer än 5 % vid vägarbeten - resultatet blev 5,19 %</a:t>
            </a:r>
          </a:p>
          <a:p>
            <a:pPr marL="285750" indent="-285750"/>
            <a:endParaRPr lang="sv-SE" altLang="sv-SE" dirty="0"/>
          </a:p>
        </p:txBody>
      </p:sp>
      <p:pic>
        <p:nvPicPr>
          <p:cNvPr id="4" name="Platshållare för 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" b="1761"/>
          <a:stretch>
            <a:fillRect/>
          </a:stretch>
        </p:blipFill>
        <p:spPr>
          <a:xfrm>
            <a:off x="5807968" y="2132856"/>
            <a:ext cx="547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7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>
                <a:latin typeface="Stockholm Type Bold" pitchFamily="50" charset="0"/>
              </a:rPr>
              <a:t>Strategisk Trafikkoordination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ts val="2100"/>
              </a:lnSpc>
              <a:buNone/>
              <a:defRPr/>
            </a:pPr>
            <a:r>
              <a:rPr lang="sv-SE" altLang="sv-SE" b="1" dirty="0">
                <a:ea typeface="ＭＳ Ｐゴシック" panose="020B0600070205080204" pitchFamily="34" charset="-128"/>
              </a:rPr>
              <a:t>(Regional) framkomlighet</a:t>
            </a: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Regional samordning och samverkan med regionen, Trafikverket m.fl.</a:t>
            </a: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Huvudtidplan</a:t>
            </a:r>
          </a:p>
          <a:p>
            <a:pPr marL="742950" lvl="1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Störningsinformation</a:t>
            </a:r>
          </a:p>
          <a:p>
            <a:pPr marL="285750" indent="-285750">
              <a:lnSpc>
                <a:spcPts val="2100"/>
              </a:lnSpc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Kontorets investeringsprojekt</a:t>
            </a:r>
          </a:p>
        </p:txBody>
      </p:sp>
      <p:pic>
        <p:nvPicPr>
          <p:cNvPr id="11" name="Bildobjekt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r="39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08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>
                <a:latin typeface="Stockholm Type Bold" pitchFamily="50" charset="0"/>
              </a:rPr>
              <a:t>Politiska uppdrag och andra utvecklingsprojekt 2019 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ts val="2100"/>
              </a:lnSpc>
              <a:buNone/>
              <a:defRPr/>
            </a:pPr>
            <a:endParaRPr lang="sv-SE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ts val="2100"/>
              </a:lnSpc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Avtal avseende för Samverkan kring störningsinformation inom Trafik Stockholm</a:t>
            </a:r>
          </a:p>
          <a:p>
            <a:pPr marL="800100" lvl="1" indent="-34290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Samordning och förmedling av information om planerade störningar</a:t>
            </a:r>
          </a:p>
          <a:p>
            <a:pPr marL="800100" lvl="1" indent="-34290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Samordning och förmedling av information om akuta störningar</a:t>
            </a:r>
          </a:p>
          <a:p>
            <a:pPr marL="800100" lvl="1" indent="-34290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ea typeface="ＭＳ Ｐゴシック" panose="020B0600070205080204" pitchFamily="34" charset="-128"/>
              </a:rPr>
              <a:t>Koordinering av samverkan</a:t>
            </a:r>
          </a:p>
          <a:p>
            <a:endParaRPr lang="sv-SE" dirty="0"/>
          </a:p>
        </p:txBody>
      </p:sp>
      <p:graphicFrame>
        <p:nvGraphicFramePr>
          <p:cNvPr id="6" name="Platshållare för innehåll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97100"/>
              </p:ext>
            </p:extLst>
          </p:nvPr>
        </p:nvGraphicFramePr>
        <p:xfrm>
          <a:off x="609600" y="3371594"/>
          <a:ext cx="5184000" cy="264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87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Underrubrik 4"/>
          <p:cNvSpPr txBox="1">
            <a:spLocks/>
          </p:cNvSpPr>
          <p:nvPr/>
        </p:nvSpPr>
        <p:spPr>
          <a:xfrm>
            <a:off x="609600" y="1440000"/>
            <a:ext cx="7296811" cy="175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latin typeface="Stockholm Type Regular" pitchFamily="50" charset="0"/>
              </a:rPr>
              <a:t>Johan Kajmats, trafikplanerare</a:t>
            </a:r>
          </a:p>
          <a:p>
            <a:pPr marL="0" indent="0">
              <a:buNone/>
            </a:pPr>
            <a:r>
              <a:rPr lang="sv-SE" dirty="0">
                <a:latin typeface="Stockholm Type Regular" pitchFamily="50" charset="0"/>
              </a:rPr>
              <a:t>Trafikkontoret, Trafikplanering Norr</a:t>
            </a:r>
          </a:p>
          <a:p>
            <a:pPr marL="0" indent="0">
              <a:buNone/>
            </a:pPr>
            <a:endParaRPr lang="sv-SE" dirty="0">
              <a:latin typeface="Stockholm Type Regular" pitchFamily="50" charset="0"/>
            </a:endParaRPr>
          </a:p>
          <a:p>
            <a:pPr marL="0" indent="0">
              <a:buNone/>
            </a:pPr>
            <a:r>
              <a:rPr lang="sv-SE" dirty="0">
                <a:latin typeface="Stockholm Type Regular" pitchFamily="50" charset="0"/>
              </a:rPr>
              <a:t>Johan.Kajmats@stockholm.se</a:t>
            </a:r>
          </a:p>
        </p:txBody>
      </p:sp>
    </p:spTree>
    <p:extLst>
      <p:ext uri="{BB962C8B-B14F-4D97-AF65-F5344CB8AC3E}">
        <p14:creationId xmlns:p14="http://schemas.microsoft.com/office/powerpoint/2010/main" val="3058338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 TK.potx" id="{830D7CA0-2F87-4929-B533-D65C2E0414B2}" vid="{8B0C7A0A-F09A-4FD3-9ACB-939D5803154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 Presentation bred skärm TK</Template>
  <TotalTime>296</TotalTime>
  <Words>184</Words>
  <Application>Microsoft Office PowerPoint</Application>
  <PresentationFormat>Bredbild</PresentationFormat>
  <Paragraphs>34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Stockholm Type Bold</vt:lpstr>
      <vt:lpstr>Stockholm Type Regular</vt:lpstr>
      <vt:lpstr>Sthlm Presentation bred skärm</vt:lpstr>
      <vt:lpstr>TA-planer – en snabböversikt</vt:lpstr>
      <vt:lpstr>Vad gör en trafikingenjör som jobbar med TA-planer?</vt:lpstr>
      <vt:lpstr>Exempel på mål för verksamheten</vt:lpstr>
      <vt:lpstr>Strategisk Trafikkoordination</vt:lpstr>
      <vt:lpstr>Politiska uppdrag och andra utvecklingsprojekt 2019 </vt:lpstr>
      <vt:lpstr>PowerPoint-presentation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Trafikregleringsenheten</dc:title>
  <dc:creator>Magnus Fransson</dc:creator>
  <cp:lastModifiedBy>Håkan Rosander</cp:lastModifiedBy>
  <cp:revision>57</cp:revision>
  <cp:lastPrinted>2015-08-21T11:54:31Z</cp:lastPrinted>
  <dcterms:created xsi:type="dcterms:W3CDTF">2019-12-02T12:56:17Z</dcterms:created>
  <dcterms:modified xsi:type="dcterms:W3CDTF">2020-02-06T12:28:54Z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kLayoutsCount">
    <vt:lpwstr>22</vt:lpwstr>
  </property>
</Properties>
</file>